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71" r:id="rId6"/>
    <p:sldId id="260" r:id="rId7"/>
    <p:sldId id="274" r:id="rId8"/>
    <p:sldId id="261" r:id="rId9"/>
    <p:sldId id="262" r:id="rId10"/>
    <p:sldId id="263" r:id="rId11"/>
    <p:sldId id="275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6" r:id="rId20"/>
    <p:sldId id="272" r:id="rId21"/>
    <p:sldId id="273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17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7B5B86A-1EF0-48FC-BE48-E489AAF4B53A}" type="doc">
      <dgm:prSet loTypeId="urn:microsoft.com/office/officeart/2005/8/layout/pyramid1" loCatId="pyramid" qsTypeId="urn:microsoft.com/office/officeart/2005/8/quickstyle/simple1" qsCatId="simple" csTypeId="urn:microsoft.com/office/officeart/2005/8/colors/accent1_2" csCatId="accent1" phldr="1"/>
      <dgm:spPr/>
    </dgm:pt>
    <dgm:pt modelId="{D9ADA39C-3615-4A10-BFE4-FFDC36712FE2}">
      <dgm:prSet phldrT="[Text]" custT="1"/>
      <dgm:spPr>
        <a:solidFill>
          <a:srgbClr val="FF0000"/>
        </a:solidFill>
      </dgm:spPr>
      <dgm:t>
        <a:bodyPr/>
        <a:lstStyle/>
        <a:p>
          <a:r>
            <a:rPr lang="en-US" sz="3000" dirty="0" smtClean="0"/>
            <a:t>UW/Grad School</a:t>
          </a:r>
        </a:p>
        <a:p>
          <a:r>
            <a:rPr lang="en-US" sz="1600" baseline="0" dirty="0" smtClean="0"/>
            <a:t>(few, but really important)</a:t>
          </a:r>
          <a:endParaRPr lang="en-US" sz="1600" baseline="0" dirty="0"/>
        </a:p>
      </dgm:t>
    </dgm:pt>
    <dgm:pt modelId="{1E19A5B5-1AA0-45E1-83C4-1A2FA9BE321C}" type="parTrans" cxnId="{47976E12-19ED-44CD-8CFF-E81C618BEED6}">
      <dgm:prSet/>
      <dgm:spPr/>
      <dgm:t>
        <a:bodyPr/>
        <a:lstStyle/>
        <a:p>
          <a:endParaRPr lang="en-US"/>
        </a:p>
      </dgm:t>
    </dgm:pt>
    <dgm:pt modelId="{7FDF9066-151C-4F66-B117-73AA4D1576C9}" type="sibTrans" cxnId="{47976E12-19ED-44CD-8CFF-E81C618BEED6}">
      <dgm:prSet/>
      <dgm:spPr/>
      <dgm:t>
        <a:bodyPr/>
        <a:lstStyle/>
        <a:p>
          <a:endParaRPr lang="en-US"/>
        </a:p>
      </dgm:t>
    </dgm:pt>
    <dgm:pt modelId="{C88CEF33-3643-4208-A167-01575E286841}">
      <dgm:prSet phldrT="[Text]" custT="1"/>
      <dgm:spPr>
        <a:solidFill>
          <a:srgbClr val="FFFF00"/>
        </a:solidFill>
      </dgm:spPr>
      <dgm:t>
        <a:bodyPr/>
        <a:lstStyle/>
        <a:p>
          <a:r>
            <a:rPr lang="en-US" sz="3000" dirty="0" smtClean="0"/>
            <a:t>College of Ed</a:t>
          </a:r>
        </a:p>
        <a:p>
          <a:r>
            <a:rPr lang="en-US" sz="1600" baseline="0" dirty="0" smtClean="0"/>
            <a:t>(define overall shape of programs)</a:t>
          </a:r>
          <a:endParaRPr lang="en-US" sz="1600" baseline="0" dirty="0"/>
        </a:p>
      </dgm:t>
    </dgm:pt>
    <dgm:pt modelId="{AC24430A-6072-4613-85E9-6F08029D0624}" type="parTrans" cxnId="{4F3C9C59-307B-4C70-9FC2-EFE4F56075AA}">
      <dgm:prSet/>
      <dgm:spPr/>
      <dgm:t>
        <a:bodyPr/>
        <a:lstStyle/>
        <a:p>
          <a:endParaRPr lang="en-US"/>
        </a:p>
      </dgm:t>
    </dgm:pt>
    <dgm:pt modelId="{AAF6909F-7DC9-44D4-A838-D695790D0DA4}" type="sibTrans" cxnId="{4F3C9C59-307B-4C70-9FC2-EFE4F56075AA}">
      <dgm:prSet/>
      <dgm:spPr/>
      <dgm:t>
        <a:bodyPr/>
        <a:lstStyle/>
        <a:p>
          <a:endParaRPr lang="en-US"/>
        </a:p>
      </dgm:t>
    </dgm:pt>
    <dgm:pt modelId="{ACA5CA51-6789-40F4-A023-6C1AFAF23306}">
      <dgm:prSet phldrT="[Text]" custT="1"/>
      <dgm:spPr>
        <a:solidFill>
          <a:srgbClr val="00B050"/>
        </a:solidFill>
      </dgm:spPr>
      <dgm:t>
        <a:bodyPr/>
        <a:lstStyle/>
        <a:p>
          <a:r>
            <a:rPr lang="en-US" sz="4000" dirty="0" smtClean="0"/>
            <a:t>EDC&amp;I</a:t>
          </a:r>
        </a:p>
        <a:p>
          <a:r>
            <a:rPr lang="en-US" sz="1600" baseline="0" dirty="0" smtClean="0"/>
            <a:t>(details of your program)</a:t>
          </a:r>
          <a:endParaRPr lang="en-US" sz="1600" baseline="0" dirty="0"/>
        </a:p>
      </dgm:t>
    </dgm:pt>
    <dgm:pt modelId="{98A159A2-7204-4FBA-B0C1-F66D28ECD5D4}" type="parTrans" cxnId="{3524DC93-02BC-449B-95DF-B56C0DBD06D0}">
      <dgm:prSet/>
      <dgm:spPr/>
      <dgm:t>
        <a:bodyPr/>
        <a:lstStyle/>
        <a:p>
          <a:endParaRPr lang="en-US"/>
        </a:p>
      </dgm:t>
    </dgm:pt>
    <dgm:pt modelId="{F961FB97-6C0C-40A8-8D8A-A1C985293456}" type="sibTrans" cxnId="{3524DC93-02BC-449B-95DF-B56C0DBD06D0}">
      <dgm:prSet/>
      <dgm:spPr/>
      <dgm:t>
        <a:bodyPr/>
        <a:lstStyle/>
        <a:p>
          <a:endParaRPr lang="en-US"/>
        </a:p>
      </dgm:t>
    </dgm:pt>
    <dgm:pt modelId="{CBB05655-D763-4127-8057-DEF1E2B9C8C1}" type="pres">
      <dgm:prSet presAssocID="{E7B5B86A-1EF0-48FC-BE48-E489AAF4B53A}" presName="Name0" presStyleCnt="0">
        <dgm:presLayoutVars>
          <dgm:dir/>
          <dgm:animLvl val="lvl"/>
          <dgm:resizeHandles val="exact"/>
        </dgm:presLayoutVars>
      </dgm:prSet>
      <dgm:spPr/>
    </dgm:pt>
    <dgm:pt modelId="{18E3CBA2-69BF-4BB8-BB62-31C40E987EE8}" type="pres">
      <dgm:prSet presAssocID="{D9ADA39C-3615-4A10-BFE4-FFDC36712FE2}" presName="Name8" presStyleCnt="0"/>
      <dgm:spPr/>
    </dgm:pt>
    <dgm:pt modelId="{2F4A480A-4266-429E-81E6-473883FFA5DF}" type="pres">
      <dgm:prSet presAssocID="{D9ADA39C-3615-4A10-BFE4-FFDC36712FE2}" presName="level" presStyleLbl="node1" presStyleIdx="0" presStyleCnt="3">
        <dgm:presLayoutVars>
          <dgm:chMax val="1"/>
          <dgm:bulletEnabled val="1"/>
        </dgm:presLayoutVars>
      </dgm:prSet>
      <dgm:spPr/>
    </dgm:pt>
    <dgm:pt modelId="{43812BCE-2524-46C5-9E34-7DD487AE9462}" type="pres">
      <dgm:prSet presAssocID="{D9ADA39C-3615-4A10-BFE4-FFDC36712FE2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57965F6A-F754-4DB3-9D13-787D36C215B2}" type="pres">
      <dgm:prSet presAssocID="{C88CEF33-3643-4208-A167-01575E286841}" presName="Name8" presStyleCnt="0"/>
      <dgm:spPr/>
    </dgm:pt>
    <dgm:pt modelId="{6A38A25D-F5FB-4C60-9C5B-22220DC5D45B}" type="pres">
      <dgm:prSet presAssocID="{C88CEF33-3643-4208-A167-01575E286841}" presName="level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7EBFF57-D23B-422D-8CC6-0F71A36E0B26}" type="pres">
      <dgm:prSet presAssocID="{C88CEF33-3643-4208-A167-01575E286841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8B2C1A6-11D7-4E8E-852C-ECC2ECCB2F58}" type="pres">
      <dgm:prSet presAssocID="{ACA5CA51-6789-40F4-A023-6C1AFAF23306}" presName="Name8" presStyleCnt="0"/>
      <dgm:spPr/>
    </dgm:pt>
    <dgm:pt modelId="{0AD59EEC-3993-4717-9186-94508F1B5B33}" type="pres">
      <dgm:prSet presAssocID="{ACA5CA51-6789-40F4-A023-6C1AFAF23306}" presName="level" presStyleLbl="node1" presStyleIdx="2" presStyleCnt="3">
        <dgm:presLayoutVars>
          <dgm:chMax val="1"/>
          <dgm:bulletEnabled val="1"/>
        </dgm:presLayoutVars>
      </dgm:prSet>
      <dgm:spPr/>
    </dgm:pt>
    <dgm:pt modelId="{0A21C96C-DDE9-4819-B1B7-9AB535733610}" type="pres">
      <dgm:prSet presAssocID="{ACA5CA51-6789-40F4-A023-6C1AFAF23306}" presName="levelTx" presStyleLbl="revTx" presStyleIdx="0" presStyleCnt="0">
        <dgm:presLayoutVars>
          <dgm:chMax val="1"/>
          <dgm:bulletEnabled val="1"/>
        </dgm:presLayoutVars>
      </dgm:prSet>
      <dgm:spPr/>
    </dgm:pt>
  </dgm:ptLst>
  <dgm:cxnLst>
    <dgm:cxn modelId="{68B4E91C-0AB5-45BE-A0C9-0ED5C6D89A8F}" type="presOf" srcId="{ACA5CA51-6789-40F4-A023-6C1AFAF23306}" destId="{0AD59EEC-3993-4717-9186-94508F1B5B33}" srcOrd="0" destOrd="0" presId="urn:microsoft.com/office/officeart/2005/8/layout/pyramid1"/>
    <dgm:cxn modelId="{57B22246-08D3-4504-9F45-47E160B525C8}" type="presOf" srcId="{ACA5CA51-6789-40F4-A023-6C1AFAF23306}" destId="{0A21C96C-DDE9-4819-B1B7-9AB535733610}" srcOrd="1" destOrd="0" presId="urn:microsoft.com/office/officeart/2005/8/layout/pyramid1"/>
    <dgm:cxn modelId="{BDF4CBC3-10B0-497C-AEB2-1B8CE509A598}" type="presOf" srcId="{E7B5B86A-1EF0-48FC-BE48-E489AAF4B53A}" destId="{CBB05655-D763-4127-8057-DEF1E2B9C8C1}" srcOrd="0" destOrd="0" presId="urn:microsoft.com/office/officeart/2005/8/layout/pyramid1"/>
    <dgm:cxn modelId="{3524DC93-02BC-449B-95DF-B56C0DBD06D0}" srcId="{E7B5B86A-1EF0-48FC-BE48-E489AAF4B53A}" destId="{ACA5CA51-6789-40F4-A023-6C1AFAF23306}" srcOrd="2" destOrd="0" parTransId="{98A159A2-7204-4FBA-B0C1-F66D28ECD5D4}" sibTransId="{F961FB97-6C0C-40A8-8D8A-A1C985293456}"/>
    <dgm:cxn modelId="{4F3C9C59-307B-4C70-9FC2-EFE4F56075AA}" srcId="{E7B5B86A-1EF0-48FC-BE48-E489AAF4B53A}" destId="{C88CEF33-3643-4208-A167-01575E286841}" srcOrd="1" destOrd="0" parTransId="{AC24430A-6072-4613-85E9-6F08029D0624}" sibTransId="{AAF6909F-7DC9-44D4-A838-D695790D0DA4}"/>
    <dgm:cxn modelId="{47976E12-19ED-44CD-8CFF-E81C618BEED6}" srcId="{E7B5B86A-1EF0-48FC-BE48-E489AAF4B53A}" destId="{D9ADA39C-3615-4A10-BFE4-FFDC36712FE2}" srcOrd="0" destOrd="0" parTransId="{1E19A5B5-1AA0-45E1-83C4-1A2FA9BE321C}" sibTransId="{7FDF9066-151C-4F66-B117-73AA4D1576C9}"/>
    <dgm:cxn modelId="{CA6E744F-6AE2-453E-A774-BAE5ACEDF9B9}" type="presOf" srcId="{C88CEF33-3643-4208-A167-01575E286841}" destId="{F7EBFF57-D23B-422D-8CC6-0F71A36E0B26}" srcOrd="1" destOrd="0" presId="urn:microsoft.com/office/officeart/2005/8/layout/pyramid1"/>
    <dgm:cxn modelId="{80DD791E-D325-44FF-B502-27684D5CAB36}" type="presOf" srcId="{D9ADA39C-3615-4A10-BFE4-FFDC36712FE2}" destId="{43812BCE-2524-46C5-9E34-7DD487AE9462}" srcOrd="1" destOrd="0" presId="urn:microsoft.com/office/officeart/2005/8/layout/pyramid1"/>
    <dgm:cxn modelId="{ADB6F0BD-E61A-469D-8BE9-7668FFBCBAD2}" type="presOf" srcId="{D9ADA39C-3615-4A10-BFE4-FFDC36712FE2}" destId="{2F4A480A-4266-429E-81E6-473883FFA5DF}" srcOrd="0" destOrd="0" presId="urn:microsoft.com/office/officeart/2005/8/layout/pyramid1"/>
    <dgm:cxn modelId="{C6BDE148-F6E6-4AAA-AFA7-B187E7F9CCC8}" type="presOf" srcId="{C88CEF33-3643-4208-A167-01575E286841}" destId="{6A38A25D-F5FB-4C60-9C5B-22220DC5D45B}" srcOrd="0" destOrd="0" presId="urn:microsoft.com/office/officeart/2005/8/layout/pyramid1"/>
    <dgm:cxn modelId="{C2E5699C-F191-4E11-800B-5FFDAF7D467B}" type="presParOf" srcId="{CBB05655-D763-4127-8057-DEF1E2B9C8C1}" destId="{18E3CBA2-69BF-4BB8-BB62-31C40E987EE8}" srcOrd="0" destOrd="0" presId="urn:microsoft.com/office/officeart/2005/8/layout/pyramid1"/>
    <dgm:cxn modelId="{01B6E533-62DA-428F-BC84-37DBD90B18CF}" type="presParOf" srcId="{18E3CBA2-69BF-4BB8-BB62-31C40E987EE8}" destId="{2F4A480A-4266-429E-81E6-473883FFA5DF}" srcOrd="0" destOrd="0" presId="urn:microsoft.com/office/officeart/2005/8/layout/pyramid1"/>
    <dgm:cxn modelId="{3C1F8476-3931-408D-94D5-1FDB7187DD59}" type="presParOf" srcId="{18E3CBA2-69BF-4BB8-BB62-31C40E987EE8}" destId="{43812BCE-2524-46C5-9E34-7DD487AE9462}" srcOrd="1" destOrd="0" presId="urn:microsoft.com/office/officeart/2005/8/layout/pyramid1"/>
    <dgm:cxn modelId="{565E5C65-9403-4316-A2C0-C1339E1BA1F6}" type="presParOf" srcId="{CBB05655-D763-4127-8057-DEF1E2B9C8C1}" destId="{57965F6A-F754-4DB3-9D13-787D36C215B2}" srcOrd="1" destOrd="0" presId="urn:microsoft.com/office/officeart/2005/8/layout/pyramid1"/>
    <dgm:cxn modelId="{4656FC6F-E643-4FF3-9AC5-843D75CFF86F}" type="presParOf" srcId="{57965F6A-F754-4DB3-9D13-787D36C215B2}" destId="{6A38A25D-F5FB-4C60-9C5B-22220DC5D45B}" srcOrd="0" destOrd="0" presId="urn:microsoft.com/office/officeart/2005/8/layout/pyramid1"/>
    <dgm:cxn modelId="{E3E637DB-8A21-4483-8395-DE21C0D2D1F4}" type="presParOf" srcId="{57965F6A-F754-4DB3-9D13-787D36C215B2}" destId="{F7EBFF57-D23B-422D-8CC6-0F71A36E0B26}" srcOrd="1" destOrd="0" presId="urn:microsoft.com/office/officeart/2005/8/layout/pyramid1"/>
    <dgm:cxn modelId="{85CE5FBC-B039-4B9A-8E1E-21F18BC059F2}" type="presParOf" srcId="{CBB05655-D763-4127-8057-DEF1E2B9C8C1}" destId="{A8B2C1A6-11D7-4E8E-852C-ECC2ECCB2F58}" srcOrd="2" destOrd="0" presId="urn:microsoft.com/office/officeart/2005/8/layout/pyramid1"/>
    <dgm:cxn modelId="{A10F2CAF-93A9-4265-AD87-E3AF814CD33A}" type="presParOf" srcId="{A8B2C1A6-11D7-4E8E-852C-ECC2ECCB2F58}" destId="{0AD59EEC-3993-4717-9186-94508F1B5B33}" srcOrd="0" destOrd="0" presId="urn:microsoft.com/office/officeart/2005/8/layout/pyramid1"/>
    <dgm:cxn modelId="{443AB320-444D-4DFA-A264-2AB07A233114}" type="presParOf" srcId="{A8B2C1A6-11D7-4E8E-852C-ECC2ECCB2F58}" destId="{0A21C96C-DDE9-4819-B1B7-9AB535733610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F4A480A-4266-429E-81E6-473883FFA5DF}">
      <dsp:nvSpPr>
        <dsp:cNvPr id="0" name=""/>
        <dsp:cNvSpPr/>
      </dsp:nvSpPr>
      <dsp:spPr>
        <a:xfrm>
          <a:off x="2743200" y="0"/>
          <a:ext cx="2743199" cy="1508654"/>
        </a:xfrm>
        <a:prstGeom prst="trapezoid">
          <a:avLst>
            <a:gd name="adj" fmla="val 90915"/>
          </a:avLst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UW/Grad School</a:t>
          </a:r>
        </a:p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baseline="0" dirty="0" smtClean="0"/>
            <a:t>(few, but really important)</a:t>
          </a:r>
          <a:endParaRPr lang="en-US" sz="1600" kern="1200" baseline="0" dirty="0"/>
        </a:p>
      </dsp:txBody>
      <dsp:txXfrm>
        <a:off x="2743200" y="0"/>
        <a:ext cx="2743199" cy="1508654"/>
      </dsp:txXfrm>
    </dsp:sp>
    <dsp:sp modelId="{6A38A25D-F5FB-4C60-9C5B-22220DC5D45B}">
      <dsp:nvSpPr>
        <dsp:cNvPr id="0" name=""/>
        <dsp:cNvSpPr/>
      </dsp:nvSpPr>
      <dsp:spPr>
        <a:xfrm>
          <a:off x="1371600" y="1508654"/>
          <a:ext cx="5486399" cy="1508654"/>
        </a:xfrm>
        <a:prstGeom prst="trapezoid">
          <a:avLst>
            <a:gd name="adj" fmla="val 90915"/>
          </a:avLst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College of Ed</a:t>
          </a:r>
        </a:p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baseline="0" dirty="0" smtClean="0"/>
            <a:t>(define overall shape of programs)</a:t>
          </a:r>
          <a:endParaRPr lang="en-US" sz="1600" kern="1200" baseline="0" dirty="0"/>
        </a:p>
      </dsp:txBody>
      <dsp:txXfrm>
        <a:off x="2331719" y="1508654"/>
        <a:ext cx="3566160" cy="1508654"/>
      </dsp:txXfrm>
    </dsp:sp>
    <dsp:sp modelId="{0AD59EEC-3993-4717-9186-94508F1B5B33}">
      <dsp:nvSpPr>
        <dsp:cNvPr id="0" name=""/>
        <dsp:cNvSpPr/>
      </dsp:nvSpPr>
      <dsp:spPr>
        <a:xfrm>
          <a:off x="0" y="3017308"/>
          <a:ext cx="8229599" cy="1508654"/>
        </a:xfrm>
        <a:prstGeom prst="trapezoid">
          <a:avLst>
            <a:gd name="adj" fmla="val 90915"/>
          </a:avLst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/>
            <a:t>EDC&amp;I</a:t>
          </a:r>
        </a:p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baseline="0" dirty="0" smtClean="0"/>
            <a:t>(details of your program)</a:t>
          </a:r>
          <a:endParaRPr lang="en-US" sz="1600" kern="1200" baseline="0" dirty="0"/>
        </a:p>
      </dsp:txBody>
      <dsp:txXfrm>
        <a:off x="1440179" y="3017308"/>
        <a:ext cx="5349240" cy="150865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5C8EF5-ABEA-45A7-B257-251215B33A96}" type="datetimeFigureOut">
              <a:rPr lang="en-US" smtClean="0"/>
              <a:pPr/>
              <a:t>10/3/2011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857E97-42E8-415D-B1FD-802B2C2853D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857E97-42E8-415D-B1FD-802B2C2853D1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DBDBA-BADE-41AB-AF23-C971964BAADE}" type="datetimeFigureOut">
              <a:rPr lang="en-US" smtClean="0"/>
              <a:pPr/>
              <a:t>10/3/2011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78F30-1C40-4AAA-B921-E09827765C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DBDBA-BADE-41AB-AF23-C971964BAADE}" type="datetimeFigureOut">
              <a:rPr lang="en-US" smtClean="0"/>
              <a:pPr/>
              <a:t>10/3/2011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78F30-1C40-4AAA-B921-E09827765C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DBDBA-BADE-41AB-AF23-C971964BAADE}" type="datetimeFigureOut">
              <a:rPr lang="en-US" smtClean="0"/>
              <a:pPr/>
              <a:t>10/3/2011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78F30-1C40-4AAA-B921-E09827765C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DBDBA-BADE-41AB-AF23-C971964BAADE}" type="datetimeFigureOut">
              <a:rPr lang="en-US" smtClean="0"/>
              <a:pPr/>
              <a:t>10/3/2011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78F30-1C40-4AAA-B921-E09827765C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DBDBA-BADE-41AB-AF23-C971964BAADE}" type="datetimeFigureOut">
              <a:rPr lang="en-US" smtClean="0"/>
              <a:pPr/>
              <a:t>10/3/2011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78F30-1C40-4AAA-B921-E09827765C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DBDBA-BADE-41AB-AF23-C971964BAADE}" type="datetimeFigureOut">
              <a:rPr lang="en-US" smtClean="0"/>
              <a:pPr/>
              <a:t>10/3/2011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78F30-1C40-4AAA-B921-E09827765C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DBDBA-BADE-41AB-AF23-C971964BAADE}" type="datetimeFigureOut">
              <a:rPr lang="en-US" smtClean="0"/>
              <a:pPr/>
              <a:t>10/3/2011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78F30-1C40-4AAA-B921-E09827765C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DBDBA-BADE-41AB-AF23-C971964BAADE}" type="datetimeFigureOut">
              <a:rPr lang="en-US" smtClean="0"/>
              <a:pPr/>
              <a:t>10/3/2011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78F30-1C40-4AAA-B921-E09827765C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DBDBA-BADE-41AB-AF23-C971964BAADE}" type="datetimeFigureOut">
              <a:rPr lang="en-US" smtClean="0"/>
              <a:pPr/>
              <a:t>10/3/2011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78F30-1C40-4AAA-B921-E09827765C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DBDBA-BADE-41AB-AF23-C971964BAADE}" type="datetimeFigureOut">
              <a:rPr lang="en-US" smtClean="0"/>
              <a:pPr/>
              <a:t>10/3/2011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78F30-1C40-4AAA-B921-E09827765C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DBDBA-BADE-41AB-AF23-C971964BAADE}" type="datetimeFigureOut">
              <a:rPr lang="en-US" smtClean="0"/>
              <a:pPr/>
              <a:t>10/3/2011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78F30-1C40-4AAA-B921-E09827765C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DDBDBA-BADE-41AB-AF23-C971964BAADE}" type="datetimeFigureOut">
              <a:rPr lang="en-US" smtClean="0"/>
              <a:pPr/>
              <a:t>10/3/2011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78F30-1C40-4AAA-B921-E09827765CC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ashington.edu/students/crscat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washington.edu/students/timeschd/archive/" TargetMode="External"/><Relationship Id="rId4" Type="http://schemas.openxmlformats.org/officeDocument/2006/relationships/hyperlink" Target="http://www.washington.edu/students/timeschd/" TargetMode="Externa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rad.washington.edu/mygrad/student.htm" TargetMode="External"/><Relationship Id="rId2" Type="http://schemas.openxmlformats.org/officeDocument/2006/relationships/hyperlink" Target="http://depts.washington.edu/registra/forms/out_of_quarter_course_add.pdf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education.washington.edu/wordforms/ci_coursecompletion_08.doc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s://catalyst.uw.edu/gopost/board/stkerr/24154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faculty.washington.edu/stkerr/505au11.html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/>
              <a:t>EDC&amp;I 505 Seminar in C&amp;I</a:t>
            </a:r>
            <a:r>
              <a:rPr lang="en-US" dirty="0"/>
              <a:t/>
            </a:r>
            <a:br>
              <a:rPr lang="en-US" dirty="0"/>
            </a:br>
            <a:r>
              <a:rPr lang="en-US" sz="3100" dirty="0"/>
              <a:t>Autumn, 2011</a:t>
            </a:r>
            <a:br>
              <a:rPr lang="en-US" sz="3100" dirty="0"/>
            </a:br>
            <a:r>
              <a:rPr lang="en-US" dirty="0"/>
              <a:t>MEd Orientation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en-US" dirty="0" smtClean="0"/>
              <a:t>Steve Kerr</a:t>
            </a:r>
          </a:p>
          <a:p>
            <a:pPr algn="r"/>
            <a:r>
              <a:rPr lang="en-US" dirty="0" smtClean="0"/>
              <a:t>Mondays, 4:30-6:50</a:t>
            </a:r>
          </a:p>
          <a:p>
            <a:pPr algn="r"/>
            <a:r>
              <a:rPr lang="en-US" dirty="0" smtClean="0"/>
              <a:t>(Oct. 3/Nov. 7/Dec. 5 </a:t>
            </a:r>
            <a:r>
              <a:rPr lang="en-US" i="1" dirty="0" smtClean="0"/>
              <a:t>only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en-US" dirty="0" smtClean="0"/>
              <a:t>When You Meet with Your Adviser…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Schedule the meeting </a:t>
            </a:r>
            <a:r>
              <a:rPr lang="en-US" i="1" dirty="0" smtClean="0"/>
              <a:t>well in advance</a:t>
            </a:r>
            <a:endParaRPr lang="en-US" dirty="0"/>
          </a:p>
          <a:p>
            <a:pPr lvl="1"/>
            <a:r>
              <a:rPr lang="en-US" dirty="0" smtClean="0"/>
              <a:t>a week or so; don’t assume your adviser can meet you “this afternoon” or “tomorrow”</a:t>
            </a:r>
          </a:p>
          <a:p>
            <a:r>
              <a:rPr lang="en-US" dirty="0" smtClean="0"/>
              <a:t>When you make an appointment, </a:t>
            </a:r>
            <a:r>
              <a:rPr lang="en-US" i="1" dirty="0" smtClean="0"/>
              <a:t>keep it</a:t>
            </a:r>
          </a:p>
          <a:p>
            <a:pPr lvl="1"/>
            <a:r>
              <a:rPr lang="en-US" dirty="0" smtClean="0"/>
              <a:t>If you can’t, let your adviser know </a:t>
            </a:r>
            <a:r>
              <a:rPr lang="en-US" dirty="0" err="1" smtClean="0"/>
              <a:t>asap</a:t>
            </a:r>
            <a:endParaRPr lang="en-US" dirty="0" smtClean="0"/>
          </a:p>
          <a:p>
            <a:r>
              <a:rPr lang="en-US" dirty="0" smtClean="0"/>
              <a:t>Don’t assume your adviser has unlimited time</a:t>
            </a:r>
          </a:p>
          <a:p>
            <a:pPr lvl="1"/>
            <a:r>
              <a:rPr lang="en-US" dirty="0" smtClean="0"/>
              <a:t> </a:t>
            </a:r>
            <a:r>
              <a:rPr lang="en-US" dirty="0"/>
              <a:t>F</a:t>
            </a:r>
            <a:r>
              <a:rPr lang="en-US" dirty="0" smtClean="0"/>
              <a:t>or the meeting (assume 20-30 minutes)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What if…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can’t reach your adviser?</a:t>
            </a:r>
          </a:p>
          <a:p>
            <a:pPr lvl="1"/>
            <a:r>
              <a:rPr lang="en-US" dirty="0" smtClean="0"/>
              <a:t>Send email, leave a phone message, leave a note in their box, paste a note to their door</a:t>
            </a:r>
          </a:p>
          <a:p>
            <a:pPr lvl="1"/>
            <a:r>
              <a:rPr lang="en-US" dirty="0" smtClean="0"/>
              <a:t>Show up during office hours</a:t>
            </a:r>
          </a:p>
          <a:p>
            <a:pPr lvl="1"/>
            <a:r>
              <a:rPr lang="en-US" dirty="0" smtClean="0"/>
              <a:t>Could be out of town, at a conference, working in the field on a research project, etc.</a:t>
            </a:r>
          </a:p>
          <a:p>
            <a:pPr lvl="1"/>
            <a:r>
              <a:rPr lang="en-US" dirty="0" smtClean="0"/>
              <a:t>If repeatedly unable to reach, check with Kent Jewell in 115 Miller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en-US" dirty="0" smtClean="0"/>
              <a:t>How to Best Use Your Time with Your Adviser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Go in to a meeting with a </a:t>
            </a:r>
            <a:r>
              <a:rPr lang="en-US" i="1" dirty="0" smtClean="0"/>
              <a:t>specific agenda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And stick to it!</a:t>
            </a:r>
          </a:p>
          <a:p>
            <a:pPr lvl="1"/>
            <a:r>
              <a:rPr lang="en-US" dirty="0" smtClean="0"/>
              <a:t> What questions do you need to have answered?</a:t>
            </a:r>
          </a:p>
          <a:p>
            <a:pPr lvl="1"/>
            <a:r>
              <a:rPr lang="en-US" dirty="0" smtClean="0"/>
              <a:t> Where does your adviser need to help you?</a:t>
            </a:r>
          </a:p>
          <a:p>
            <a:pPr lvl="1"/>
            <a:r>
              <a:rPr lang="en-US" dirty="0" smtClean="0"/>
              <a:t>When you come out of the meeting, what is your next step?</a:t>
            </a:r>
          </a:p>
          <a:p>
            <a:r>
              <a:rPr lang="en-US" dirty="0" smtClean="0"/>
              <a:t>Example of a </a:t>
            </a:r>
            <a:r>
              <a:rPr lang="en-US" i="1" dirty="0" smtClean="0"/>
              <a:t>good question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“Should I take Course A or Course B next quarter?”</a:t>
            </a:r>
          </a:p>
          <a:p>
            <a:r>
              <a:rPr lang="en-US" dirty="0" smtClean="0"/>
              <a:t>Example of a </a:t>
            </a:r>
            <a:r>
              <a:rPr lang="en-US" i="1" u="sng" dirty="0" smtClean="0"/>
              <a:t>not</a:t>
            </a:r>
            <a:r>
              <a:rPr lang="en-US" i="1" dirty="0" smtClean="0"/>
              <a:t> so good question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“What courses should I take next quarter?”</a:t>
            </a:r>
          </a:p>
          <a:p>
            <a:r>
              <a:rPr lang="en-US" dirty="0" smtClean="0"/>
              <a:t>If asking your adviser to read a draft, allow plenty of time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Ways Your Adviser Can Help You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Work with you to define </a:t>
            </a:r>
          </a:p>
          <a:p>
            <a:pPr lvl="1"/>
            <a:r>
              <a:rPr lang="en-US" dirty="0"/>
              <a:t>P</a:t>
            </a:r>
            <a:r>
              <a:rPr lang="en-US" dirty="0" smtClean="0"/>
              <a:t>rogram of study and final project/thesis</a:t>
            </a:r>
          </a:p>
          <a:p>
            <a:r>
              <a:rPr lang="en-US" dirty="0" smtClean="0"/>
              <a:t>Connect you to other people, programs at UW</a:t>
            </a:r>
          </a:p>
          <a:p>
            <a:r>
              <a:rPr lang="en-US" dirty="0" smtClean="0"/>
              <a:t>Connect you to sites outside UW</a:t>
            </a:r>
          </a:p>
          <a:p>
            <a:r>
              <a:rPr lang="en-US" dirty="0" smtClean="0"/>
              <a:t>Be a reference </a:t>
            </a:r>
          </a:p>
          <a:p>
            <a:pPr lvl="1"/>
            <a:r>
              <a:rPr lang="en-US" dirty="0"/>
              <a:t>F</a:t>
            </a:r>
            <a:r>
              <a:rPr lang="en-US" dirty="0" smtClean="0"/>
              <a:t>or your job application – After you finish </a:t>
            </a:r>
          </a:p>
          <a:p>
            <a:pPr lvl="1"/>
            <a:r>
              <a:rPr lang="en-US" dirty="0" smtClean="0"/>
              <a:t>If you decide to transfer into a UW PhD/EdD program (adviser’s recommendation = critical)</a:t>
            </a:r>
          </a:p>
          <a:p>
            <a:r>
              <a:rPr lang="en-US" dirty="0" smtClean="0"/>
              <a:t>Help you with (some) problems</a:t>
            </a:r>
          </a:p>
          <a:p>
            <a:pPr lvl="1"/>
            <a:r>
              <a:rPr lang="en-US" dirty="0"/>
              <a:t>W</a:t>
            </a:r>
            <a:r>
              <a:rPr lang="en-US" dirty="0" smtClean="0"/>
              <a:t>ith other instructors, UW, Grad School, etc.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Adviser or 206 Miller Staff?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u="sng" dirty="0" smtClean="0"/>
              <a:t>Adviser</a:t>
            </a:r>
            <a:r>
              <a:rPr lang="en-US" dirty="0" smtClean="0"/>
              <a:t>:  </a:t>
            </a:r>
          </a:p>
          <a:p>
            <a:pPr lvl="1"/>
            <a:r>
              <a:rPr lang="en-US" dirty="0" smtClean="0"/>
              <a:t>academic questions</a:t>
            </a:r>
          </a:p>
          <a:p>
            <a:pPr lvl="1"/>
            <a:r>
              <a:rPr lang="en-US" dirty="0" smtClean="0"/>
              <a:t>overall program</a:t>
            </a:r>
          </a:p>
          <a:p>
            <a:pPr lvl="1"/>
            <a:r>
              <a:rPr lang="en-US" dirty="0" smtClean="0"/>
              <a:t>specific courses</a:t>
            </a:r>
          </a:p>
          <a:p>
            <a:pPr lvl="1"/>
            <a:r>
              <a:rPr lang="en-US" dirty="0" smtClean="0"/>
              <a:t>Post-UW career, job possibilities, etc.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u="sng" dirty="0" smtClean="0"/>
              <a:t>206</a:t>
            </a:r>
            <a:r>
              <a:rPr lang="en-US" dirty="0" smtClean="0"/>
              <a:t>:  </a:t>
            </a:r>
          </a:p>
          <a:p>
            <a:pPr lvl="1"/>
            <a:r>
              <a:rPr lang="en-US" dirty="0" smtClean="0"/>
              <a:t>Requirements</a:t>
            </a:r>
          </a:p>
          <a:p>
            <a:pPr lvl="1"/>
            <a:r>
              <a:rPr lang="en-US" dirty="0" smtClean="0"/>
              <a:t>Grad School liaison</a:t>
            </a:r>
          </a:p>
          <a:p>
            <a:pPr lvl="1"/>
            <a:r>
              <a:rPr lang="en-US" dirty="0" smtClean="0"/>
              <a:t>Preparing for graduation</a:t>
            </a:r>
          </a:p>
          <a:p>
            <a:pPr lvl="1"/>
            <a:r>
              <a:rPr lang="en-US" dirty="0" smtClean="0"/>
              <a:t>Forms and documents</a:t>
            </a:r>
          </a:p>
          <a:p>
            <a:pPr lvl="1"/>
            <a:r>
              <a:rPr lang="en-US" dirty="0" smtClean="0"/>
              <a:t>Going on leave/getting reinstated</a:t>
            </a:r>
          </a:p>
          <a:p>
            <a:pPr lvl="1"/>
            <a:r>
              <a:rPr lang="en-US" i="1" dirty="0" smtClean="0"/>
              <a:t>Some </a:t>
            </a:r>
            <a:r>
              <a:rPr lang="en-US" dirty="0" smtClean="0"/>
              <a:t>financial aid and residency issues (but these are really at UW level)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And Remember…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You can </a:t>
            </a:r>
            <a:r>
              <a:rPr lang="en-US" i="1" dirty="0" smtClean="0"/>
              <a:t>change your adviser</a:t>
            </a:r>
          </a:p>
          <a:p>
            <a:pPr lvl="1"/>
            <a:r>
              <a:rPr lang="en-US" dirty="0" smtClean="0"/>
              <a:t>Nothing bad or shameful about this; it happens</a:t>
            </a:r>
          </a:p>
          <a:p>
            <a:pPr lvl="2"/>
            <a:r>
              <a:rPr lang="en-US" dirty="0" smtClean="0"/>
              <a:t>(But:  Don’t do this lightly or often)</a:t>
            </a:r>
          </a:p>
          <a:p>
            <a:pPr lvl="1"/>
            <a:r>
              <a:rPr lang="en-US" dirty="0" smtClean="0"/>
              <a:t>You do </a:t>
            </a:r>
            <a:r>
              <a:rPr lang="en-US" i="1" dirty="0" smtClean="0"/>
              <a:t>NOT </a:t>
            </a:r>
            <a:r>
              <a:rPr lang="en-US" dirty="0" smtClean="0"/>
              <a:t>need your old adviser’s permission to change!</a:t>
            </a:r>
          </a:p>
          <a:p>
            <a:pPr lvl="1"/>
            <a:r>
              <a:rPr lang="en-US" dirty="0" smtClean="0"/>
              <a:t>BUT you should make sure you have a </a:t>
            </a:r>
            <a:r>
              <a:rPr lang="en-US" i="1" u="sng" dirty="0" smtClean="0"/>
              <a:t>new</a:t>
            </a:r>
            <a:r>
              <a:rPr lang="en-US" dirty="0" smtClean="0"/>
              <a:t> adviser before you tell your old adviser</a:t>
            </a:r>
            <a:r>
              <a:rPr lang="en-US" dirty="0" smtClean="0"/>
              <a:t>! </a:t>
            </a:r>
            <a:endParaRPr lang="en-US" dirty="0" smtClean="0"/>
          </a:p>
          <a:p>
            <a:pPr lvl="1"/>
            <a:r>
              <a:rPr lang="en-US" dirty="0" smtClean="0"/>
              <a:t>Area Chair or Marty Howell can help with this sort of </a:t>
            </a:r>
            <a:r>
              <a:rPr lang="en-US" dirty="0" smtClean="0"/>
              <a:t>transition, but it’s </a:t>
            </a:r>
            <a:r>
              <a:rPr lang="en-US" i="1" dirty="0" smtClean="0"/>
              <a:t>your job </a:t>
            </a:r>
            <a:r>
              <a:rPr lang="en-US" dirty="0" smtClean="0"/>
              <a:t>to identify a new adviser and get their agreement to work with you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Program of Study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Work it out with your adviser!</a:t>
            </a:r>
          </a:p>
          <a:p>
            <a:r>
              <a:rPr lang="en-US" dirty="0" smtClean="0"/>
              <a:t>Look over potential courses (</a:t>
            </a:r>
            <a:r>
              <a:rPr lang="en-US" dirty="0" smtClean="0">
                <a:hlinkClick r:id="rId3"/>
              </a:rPr>
              <a:t>UW Course Descriptions</a:t>
            </a:r>
            <a:r>
              <a:rPr lang="en-US" dirty="0" smtClean="0"/>
              <a:t>), actual scheduled course listings (</a:t>
            </a:r>
            <a:r>
              <a:rPr lang="en-US" dirty="0" smtClean="0">
                <a:hlinkClick r:id="rId4"/>
              </a:rPr>
              <a:t>UW Time Schedule</a:t>
            </a:r>
            <a:r>
              <a:rPr lang="en-US" dirty="0" smtClean="0"/>
              <a:t>) (Winter 2012 will be available soon!)</a:t>
            </a:r>
          </a:p>
          <a:p>
            <a:r>
              <a:rPr lang="en-US" dirty="0" err="1" smtClean="0"/>
              <a:t>CoE</a:t>
            </a:r>
            <a:r>
              <a:rPr lang="en-US" dirty="0" smtClean="0"/>
              <a:t> will have a new online course schedule available this Autumn – will let you see </a:t>
            </a:r>
            <a:r>
              <a:rPr lang="en-US" i="1" dirty="0" smtClean="0"/>
              <a:t>all courses </a:t>
            </a:r>
            <a:r>
              <a:rPr lang="en-US" i="1" dirty="0" smtClean="0"/>
              <a:t>scheduled </a:t>
            </a:r>
            <a:r>
              <a:rPr lang="en-US" dirty="0" smtClean="0"/>
              <a:t>for </a:t>
            </a:r>
            <a:r>
              <a:rPr lang="en-US" dirty="0" smtClean="0"/>
              <a:t>2011-12 (and eventually for 2012-13)</a:t>
            </a:r>
            <a:endParaRPr lang="en-US" dirty="0" smtClean="0"/>
          </a:p>
          <a:p>
            <a:r>
              <a:rPr lang="en-US" dirty="0" smtClean="0"/>
              <a:t>Past years’ offerings </a:t>
            </a:r>
            <a:r>
              <a:rPr lang="en-US" dirty="0" smtClean="0"/>
              <a:t>ma</a:t>
            </a:r>
            <a:r>
              <a:rPr lang="en-US" dirty="0" smtClean="0"/>
              <a:t>y </a:t>
            </a:r>
            <a:r>
              <a:rPr lang="en-US" dirty="0" smtClean="0"/>
              <a:t>give a clue to future offerings (see </a:t>
            </a:r>
            <a:r>
              <a:rPr lang="en-US" dirty="0" smtClean="0">
                <a:hlinkClick r:id="rId5"/>
              </a:rPr>
              <a:t>Time Schedule Archive</a:t>
            </a:r>
            <a:r>
              <a:rPr lang="en-US" dirty="0" smtClean="0"/>
              <a:t>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Think About…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many </a:t>
            </a:r>
            <a:r>
              <a:rPr lang="en-US" i="1" dirty="0" smtClean="0"/>
              <a:t>credits </a:t>
            </a:r>
            <a:r>
              <a:rPr lang="en-US" dirty="0" smtClean="0"/>
              <a:t>do I need in which </a:t>
            </a:r>
            <a:r>
              <a:rPr lang="en-US" i="1" dirty="0" smtClean="0"/>
              <a:t>categories</a:t>
            </a:r>
            <a:r>
              <a:rPr lang="en-US" dirty="0" smtClean="0"/>
              <a:t>?  (Grad School requirements, etc.)</a:t>
            </a:r>
          </a:p>
          <a:p>
            <a:r>
              <a:rPr lang="en-US" dirty="0" smtClean="0"/>
              <a:t>Am I </a:t>
            </a:r>
            <a:r>
              <a:rPr lang="en-US" dirty="0" smtClean="0"/>
              <a:t>taking courses </a:t>
            </a:r>
            <a:r>
              <a:rPr lang="en-US" dirty="0" smtClean="0"/>
              <a:t>that are </a:t>
            </a:r>
            <a:r>
              <a:rPr lang="en-US" i="1" dirty="0" smtClean="0"/>
              <a:t>interesting to me</a:t>
            </a:r>
            <a:r>
              <a:rPr lang="en-US" dirty="0" smtClean="0"/>
              <a:t>?</a:t>
            </a:r>
          </a:p>
          <a:p>
            <a:r>
              <a:rPr lang="en-US" dirty="0" smtClean="0"/>
              <a:t>Am I collecting courses that </a:t>
            </a:r>
            <a:r>
              <a:rPr lang="en-US" i="1" dirty="0" smtClean="0"/>
              <a:t>connect </a:t>
            </a:r>
            <a:r>
              <a:rPr lang="en-US" dirty="0" smtClean="0"/>
              <a:t>in useful and productive </a:t>
            </a:r>
            <a:r>
              <a:rPr lang="en-US" dirty="0" smtClean="0"/>
              <a:t>professional ways </a:t>
            </a:r>
            <a:r>
              <a:rPr lang="en-US" dirty="0" smtClean="0"/>
              <a:t>for </a:t>
            </a:r>
            <a:r>
              <a:rPr lang="en-US" dirty="0" smtClean="0"/>
              <a:t>me, my </a:t>
            </a:r>
            <a:r>
              <a:rPr lang="en-US" i="1" dirty="0" smtClean="0"/>
              <a:t>career</a:t>
            </a:r>
            <a:r>
              <a:rPr lang="en-US" dirty="0" smtClean="0"/>
              <a:t>?</a:t>
            </a:r>
            <a:endParaRPr lang="en-US" dirty="0" smtClean="0"/>
          </a:p>
          <a:p>
            <a:r>
              <a:rPr lang="en-US" dirty="0" smtClean="0"/>
              <a:t>Do these courses lead to, contribute to a final </a:t>
            </a:r>
            <a:r>
              <a:rPr lang="en-US" i="1" dirty="0" smtClean="0"/>
              <a:t>project /thesis</a:t>
            </a:r>
            <a:r>
              <a:rPr lang="en-US" dirty="0" smtClean="0"/>
              <a:t>?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Consider Doing…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 </a:t>
            </a:r>
            <a:r>
              <a:rPr lang="en-US" dirty="0"/>
              <a:t>I</a:t>
            </a:r>
            <a:r>
              <a:rPr lang="en-US" dirty="0" smtClean="0"/>
              <a:t>ndependent Study</a:t>
            </a:r>
          </a:p>
          <a:p>
            <a:r>
              <a:rPr lang="en-US" dirty="0" smtClean="0"/>
              <a:t>An Internship or Field Work (if appropriate)</a:t>
            </a:r>
          </a:p>
          <a:p>
            <a:r>
              <a:rPr lang="en-US" dirty="0" smtClean="0"/>
              <a:t>Some work outside the College of Ed</a:t>
            </a:r>
          </a:p>
          <a:p>
            <a:r>
              <a:rPr lang="en-US" dirty="0" smtClean="0"/>
              <a:t>Some work in a field in education you’re interested in (but unfamiliar with)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Unusual Possibilities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Course in the catalog but not scheduled to be offered soon?</a:t>
            </a:r>
          </a:p>
          <a:p>
            <a:pPr lvl="1"/>
            <a:r>
              <a:rPr lang="en-US" dirty="0" smtClean="0"/>
              <a:t>You can sign up (with a suitable instructor’s permission) to take the course “</a:t>
            </a:r>
            <a:r>
              <a:rPr lang="en-US" dirty="0" smtClean="0">
                <a:hlinkClick r:id="rId2"/>
              </a:rPr>
              <a:t>Out of Quarter</a:t>
            </a:r>
            <a:r>
              <a:rPr lang="en-US" dirty="0" smtClean="0"/>
              <a:t>”</a:t>
            </a:r>
          </a:p>
          <a:p>
            <a:pPr lvl="1"/>
            <a:r>
              <a:rPr lang="en-US" dirty="0" smtClean="0"/>
              <a:t>Like an </a:t>
            </a:r>
            <a:r>
              <a:rPr lang="en-US" dirty="0" smtClean="0"/>
              <a:t>I</a:t>
            </a:r>
            <a:r>
              <a:rPr lang="en-US" dirty="0" smtClean="0"/>
              <a:t>ndependent Study; course title appears on your transcript</a:t>
            </a:r>
          </a:p>
          <a:p>
            <a:r>
              <a:rPr lang="en-US" dirty="0" smtClean="0"/>
              <a:t>New job, family emergency, financial woes?</a:t>
            </a:r>
          </a:p>
          <a:p>
            <a:pPr lvl="1"/>
            <a:r>
              <a:rPr lang="en-US" dirty="0" smtClean="0"/>
              <a:t>You can apply to go “</a:t>
            </a:r>
            <a:r>
              <a:rPr lang="en-US" dirty="0" smtClean="0">
                <a:hlinkClick r:id="rId3"/>
              </a:rPr>
              <a:t>O</a:t>
            </a:r>
            <a:r>
              <a:rPr lang="en-US" dirty="0" smtClean="0">
                <a:hlinkClick r:id="rId3"/>
              </a:rPr>
              <a:t>n Leave</a:t>
            </a:r>
            <a:r>
              <a:rPr lang="en-US" dirty="0" smtClean="0"/>
              <a:t>” for a quarter (or more)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What Will We Do Here?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Give you general information about </a:t>
            </a:r>
            <a:r>
              <a:rPr lang="en-US" dirty="0" err="1" smtClean="0"/>
              <a:t>CoE</a:t>
            </a:r>
            <a:r>
              <a:rPr lang="en-US" dirty="0" smtClean="0"/>
              <a:t> and UW expectations and policies</a:t>
            </a:r>
          </a:p>
          <a:p>
            <a:r>
              <a:rPr lang="en-US" dirty="0" smtClean="0"/>
              <a:t>Help you understand how to work most usefully with your adviser</a:t>
            </a:r>
          </a:p>
          <a:p>
            <a:r>
              <a:rPr lang="en-US" dirty="0" smtClean="0"/>
              <a:t>Work on a program of study that supports your goals and meets graduation requirements</a:t>
            </a:r>
          </a:p>
          <a:p>
            <a:r>
              <a:rPr lang="en-US" dirty="0" smtClean="0"/>
              <a:t>Explore possibilities for final project/thesis (or exam) options 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For Next Time (Nov. 7)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Develop a Draft </a:t>
            </a:r>
            <a:r>
              <a:rPr lang="en-US" i="1" dirty="0" smtClean="0">
                <a:hlinkClick r:id="rId2"/>
              </a:rPr>
              <a:t>Course of Study</a:t>
            </a:r>
            <a:r>
              <a:rPr lang="en-US" dirty="0" smtClean="0">
                <a:hlinkClick r:id="rId2"/>
              </a:rPr>
              <a:t> </a:t>
            </a:r>
            <a:r>
              <a:rPr lang="en-US" dirty="0" smtClean="0"/>
              <a:t>Form</a:t>
            </a:r>
          </a:p>
          <a:p>
            <a:r>
              <a:rPr lang="en-US" dirty="0" smtClean="0"/>
              <a:t>Include brief (2 pp maximum) comments on how the </a:t>
            </a:r>
            <a:r>
              <a:rPr lang="en-US" dirty="0" smtClean="0"/>
              <a:t>courses</a:t>
            </a:r>
          </a:p>
          <a:p>
            <a:pPr lvl="1"/>
            <a:r>
              <a:rPr lang="en-US" dirty="0" smtClean="0"/>
              <a:t>(a</a:t>
            </a:r>
            <a:r>
              <a:rPr lang="en-US" dirty="0" smtClean="0"/>
              <a:t>) address your own </a:t>
            </a:r>
            <a:r>
              <a:rPr lang="en-US" dirty="0" smtClean="0"/>
              <a:t>interests</a:t>
            </a:r>
            <a:endParaRPr lang="en-US" dirty="0" smtClean="0"/>
          </a:p>
          <a:p>
            <a:pPr lvl="1"/>
            <a:r>
              <a:rPr lang="en-US" dirty="0" smtClean="0"/>
              <a:t>(b</a:t>
            </a:r>
            <a:r>
              <a:rPr lang="en-US" dirty="0" smtClean="0"/>
              <a:t>) meet the </a:t>
            </a:r>
            <a:r>
              <a:rPr lang="en-US" dirty="0" smtClean="0"/>
              <a:t>requirements</a:t>
            </a:r>
            <a:endParaRPr lang="en-US" dirty="0" smtClean="0"/>
          </a:p>
          <a:p>
            <a:pPr lvl="1"/>
            <a:r>
              <a:rPr lang="en-US" dirty="0" smtClean="0"/>
              <a:t>(c</a:t>
            </a:r>
            <a:r>
              <a:rPr lang="en-US" dirty="0" smtClean="0"/>
              <a:t>) lead towards a </a:t>
            </a:r>
            <a:r>
              <a:rPr lang="en-US" dirty="0" smtClean="0"/>
              <a:t>project/thesis</a:t>
            </a:r>
          </a:p>
          <a:p>
            <a:r>
              <a:rPr lang="en-US" dirty="0" smtClean="0"/>
              <a:t>Submit via </a:t>
            </a:r>
            <a:r>
              <a:rPr lang="en-US" dirty="0" err="1" smtClean="0"/>
              <a:t>CollectIt</a:t>
            </a:r>
            <a:r>
              <a:rPr lang="en-US" dirty="0" smtClean="0"/>
              <a:t> (Drop Box) on class site</a:t>
            </a:r>
            <a:endParaRPr lang="en-US" dirty="0" smtClean="0"/>
          </a:p>
          <a:p>
            <a:r>
              <a:rPr lang="en-US" dirty="0" smtClean="0"/>
              <a:t>Discuss in Class on Nov. 7</a:t>
            </a:r>
          </a:p>
          <a:p>
            <a:r>
              <a:rPr lang="en-US" dirty="0" smtClean="0"/>
              <a:t>(After Class on Nov. 7) Meet with your advisor and discuss</a:t>
            </a:r>
          </a:p>
          <a:p>
            <a:r>
              <a:rPr lang="en-US" i="1" dirty="0" smtClean="0"/>
              <a:t>Revise and submit before Dec. 5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/>
            <a:r>
              <a:rPr lang="en-US" dirty="0" smtClean="0"/>
              <a:t>See you on Nov. 7</a:t>
            </a:r>
          </a:p>
          <a:p>
            <a:pPr algn="r"/>
            <a:r>
              <a:rPr lang="en-US" dirty="0" smtClean="0"/>
              <a:t>Use the </a:t>
            </a:r>
            <a:r>
              <a:rPr lang="en-US" dirty="0" smtClean="0">
                <a:hlinkClick r:id="rId2"/>
              </a:rPr>
              <a:t>Catalyst </a:t>
            </a:r>
            <a:r>
              <a:rPr lang="en-US" dirty="0" err="1" smtClean="0">
                <a:hlinkClick r:id="rId2"/>
              </a:rPr>
              <a:t>GoPost</a:t>
            </a:r>
            <a:r>
              <a:rPr lang="en-US" dirty="0" smtClean="0">
                <a:hlinkClick r:id="rId2"/>
              </a:rPr>
              <a:t> </a:t>
            </a:r>
            <a:r>
              <a:rPr lang="en-US" dirty="0" smtClean="0"/>
              <a:t>for additional comments, questions</a:t>
            </a:r>
            <a:endParaRPr lang="en-US" dirty="0"/>
          </a:p>
          <a:p>
            <a:pPr algn="r"/>
            <a:r>
              <a:rPr lang="en-US" dirty="0" smtClean="0"/>
              <a:t>Thanks!</a:t>
            </a:r>
          </a:p>
          <a:p>
            <a:pPr algn="r"/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Some General Points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Try to think of all your work in the program as being connected – make everything count</a:t>
            </a:r>
          </a:p>
          <a:p>
            <a:r>
              <a:rPr lang="en-US" dirty="0" smtClean="0"/>
              <a:t>Pay attention to rules and regulations as you move along – don’t assume that you can wait and make things come out right later on!</a:t>
            </a:r>
          </a:p>
          <a:p>
            <a:r>
              <a:rPr lang="en-US" dirty="0" smtClean="0"/>
              <a:t>But also:  Follow your interests!</a:t>
            </a:r>
          </a:p>
          <a:p>
            <a:r>
              <a:rPr lang="en-US" dirty="0" smtClean="0"/>
              <a:t>This </a:t>
            </a:r>
            <a:r>
              <a:rPr lang="en-US" dirty="0" smtClean="0"/>
              <a:t>is </a:t>
            </a:r>
            <a:r>
              <a:rPr lang="en-US" i="1" dirty="0" smtClean="0"/>
              <a:t>graduate school</a:t>
            </a:r>
            <a:r>
              <a:rPr lang="en-US" dirty="0" smtClean="0"/>
              <a:t> – you’re expected to take initiative and check on rules and requirements </a:t>
            </a:r>
            <a:r>
              <a:rPr lang="en-US" dirty="0" smtClean="0"/>
              <a:t>yourself!</a:t>
            </a:r>
            <a:endParaRPr lang="en-US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The Experimental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Treat your program as a series of  “experiments” – “Did I like that course, that topic, that </a:t>
            </a:r>
            <a:r>
              <a:rPr lang="en-US" dirty="0" err="1" smtClean="0"/>
              <a:t>prof</a:t>
            </a:r>
            <a:r>
              <a:rPr lang="en-US" dirty="0" smtClean="0"/>
              <a:t>?”  “Do I want to </a:t>
            </a:r>
            <a:r>
              <a:rPr lang="en-US" dirty="0" smtClean="0"/>
              <a:t>learn more about that </a:t>
            </a:r>
            <a:r>
              <a:rPr lang="en-US" dirty="0" smtClean="0"/>
              <a:t>issue?”  “Should I do my final project/thesis on this topic?”</a:t>
            </a:r>
          </a:p>
          <a:p>
            <a:r>
              <a:rPr lang="en-US" dirty="0" smtClean="0"/>
              <a:t>If you liked it, do more; if you didn’t, don’t!  (But also </a:t>
            </a:r>
            <a:r>
              <a:rPr lang="en-US" i="1" dirty="0" smtClean="0"/>
              <a:t>listen to your adviser’s suggestions!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General Expectations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Learn the </a:t>
            </a:r>
            <a:r>
              <a:rPr lang="en-US" dirty="0"/>
              <a:t>UW </a:t>
            </a:r>
            <a:r>
              <a:rPr lang="en-US" i="1" dirty="0"/>
              <a:t>Library </a:t>
            </a:r>
            <a:r>
              <a:rPr lang="en-US" dirty="0" smtClean="0"/>
              <a:t>system</a:t>
            </a:r>
          </a:p>
          <a:p>
            <a:r>
              <a:rPr lang="en-US" dirty="0" smtClean="0"/>
              <a:t>Find out what the major </a:t>
            </a:r>
            <a:r>
              <a:rPr lang="en-US" i="1" dirty="0" smtClean="0"/>
              <a:t>professional journals</a:t>
            </a:r>
            <a:r>
              <a:rPr lang="en-US" dirty="0" smtClean="0"/>
              <a:t> are in your field, and read them regularly</a:t>
            </a:r>
          </a:p>
          <a:p>
            <a:r>
              <a:rPr lang="en-US" dirty="0" smtClean="0"/>
              <a:t>Consider </a:t>
            </a:r>
            <a:r>
              <a:rPr lang="en-US" dirty="0" smtClean="0"/>
              <a:t>joining a </a:t>
            </a:r>
            <a:r>
              <a:rPr lang="en-US" i="1" dirty="0" smtClean="0"/>
              <a:t>professional association</a:t>
            </a:r>
            <a:r>
              <a:rPr lang="en-US" dirty="0" smtClean="0"/>
              <a:t> for people in your field </a:t>
            </a:r>
          </a:p>
          <a:p>
            <a:r>
              <a:rPr lang="en-US" dirty="0" smtClean="0"/>
              <a:t>Consider attending (and presenting at) one of their </a:t>
            </a:r>
            <a:r>
              <a:rPr lang="en-US" i="1" dirty="0" smtClean="0"/>
              <a:t>meetings</a:t>
            </a:r>
            <a:r>
              <a:rPr lang="en-US" dirty="0" smtClean="0"/>
              <a:t> (regional or national)</a:t>
            </a:r>
          </a:p>
          <a:p>
            <a:r>
              <a:rPr lang="en-US" dirty="0" smtClean="0"/>
              <a:t>Learn about </a:t>
            </a:r>
            <a:r>
              <a:rPr lang="en-US" i="1" dirty="0" smtClean="0"/>
              <a:t>computing </a:t>
            </a:r>
            <a:r>
              <a:rPr lang="en-US" i="1" dirty="0"/>
              <a:t>facilities and </a:t>
            </a:r>
            <a:r>
              <a:rPr lang="en-US" i="1" dirty="0" smtClean="0"/>
              <a:t>services</a:t>
            </a:r>
          </a:p>
          <a:p>
            <a:pPr lvl="1"/>
            <a:r>
              <a:rPr lang="en-US" dirty="0" err="1" smtClean="0"/>
              <a:t>CoE</a:t>
            </a:r>
            <a:r>
              <a:rPr lang="en-US" dirty="0" smtClean="0"/>
              <a:t> Technology Support, Catalyst Web Tools, </a:t>
            </a:r>
            <a:r>
              <a:rPr lang="en-US" dirty="0"/>
              <a:t>the Center for Social Science Computing and Research (CSSCR), </a:t>
            </a:r>
            <a:r>
              <a:rPr lang="en-US" dirty="0" smtClean="0"/>
              <a:t>etc.</a:t>
            </a:r>
          </a:p>
          <a:p>
            <a:r>
              <a:rPr lang="en-US" dirty="0" smtClean="0"/>
              <a:t>Assemble </a:t>
            </a:r>
            <a:r>
              <a:rPr lang="en-US" dirty="0"/>
              <a:t>a </a:t>
            </a:r>
            <a:r>
              <a:rPr lang="en-US" i="1" dirty="0"/>
              <a:t>portfolio </a:t>
            </a:r>
            <a:r>
              <a:rPr lang="en-US" dirty="0"/>
              <a:t>of your work </a:t>
            </a:r>
            <a:r>
              <a:rPr lang="en-US" dirty="0" smtClean="0"/>
              <a:t>(this </a:t>
            </a:r>
            <a:r>
              <a:rPr lang="en-US" dirty="0"/>
              <a:t>helps </a:t>
            </a:r>
            <a:r>
              <a:rPr lang="en-US" dirty="0" smtClean="0"/>
              <a:t>with a job search after you’re done!) 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C&amp;I, </a:t>
            </a:r>
            <a:r>
              <a:rPr lang="en-US" dirty="0" err="1" smtClean="0"/>
              <a:t>CoE</a:t>
            </a:r>
            <a:r>
              <a:rPr lang="en-US" dirty="0" smtClean="0"/>
              <a:t> and UW Policies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Read about the relevant program requirements on </a:t>
            </a:r>
            <a:r>
              <a:rPr lang="en-US" dirty="0" err="1" smtClean="0"/>
              <a:t>CoE</a:t>
            </a:r>
            <a:r>
              <a:rPr lang="en-US" dirty="0" smtClean="0"/>
              <a:t> and UW Grad School web sites (see list on </a:t>
            </a:r>
            <a:r>
              <a:rPr lang="en-US" dirty="0" smtClean="0">
                <a:hlinkClick r:id="rId2"/>
              </a:rPr>
              <a:t>class site</a:t>
            </a:r>
            <a:r>
              <a:rPr lang="en-US" dirty="0" smtClean="0"/>
              <a:t>)</a:t>
            </a:r>
          </a:p>
          <a:p>
            <a:r>
              <a:rPr lang="en-US" dirty="0" smtClean="0"/>
              <a:t>Pay most attention to Grad School policies on things like:</a:t>
            </a:r>
          </a:p>
          <a:p>
            <a:pPr lvl="2"/>
            <a:r>
              <a:rPr lang="en-US" dirty="0" smtClean="0"/>
              <a:t> credits in </a:t>
            </a:r>
            <a:r>
              <a:rPr lang="en-US" i="1" dirty="0" smtClean="0"/>
              <a:t>graded </a:t>
            </a:r>
            <a:r>
              <a:rPr lang="en-US" dirty="0"/>
              <a:t>c</a:t>
            </a:r>
            <a:r>
              <a:rPr lang="en-US" dirty="0" smtClean="0"/>
              <a:t>ourses (18)</a:t>
            </a:r>
          </a:p>
          <a:p>
            <a:pPr lvl="2"/>
            <a:r>
              <a:rPr lang="en-US" dirty="0" smtClean="0"/>
              <a:t>credits in </a:t>
            </a:r>
            <a:r>
              <a:rPr lang="en-US" i="1" dirty="0" smtClean="0"/>
              <a:t>500-level </a:t>
            </a:r>
            <a:r>
              <a:rPr lang="en-US" dirty="0" smtClean="0"/>
              <a:t>courses (18)</a:t>
            </a:r>
          </a:p>
          <a:p>
            <a:pPr lvl="2"/>
            <a:r>
              <a:rPr lang="en-US" i="1" dirty="0" smtClean="0"/>
              <a:t>GPA </a:t>
            </a:r>
            <a:r>
              <a:rPr lang="en-US" dirty="0" smtClean="0"/>
              <a:t>(courses under 2.7 don’t count; 3.0 overall to graduate)</a:t>
            </a:r>
          </a:p>
          <a:p>
            <a:pPr lvl="2"/>
            <a:r>
              <a:rPr lang="en-US" dirty="0" smtClean="0"/>
              <a:t>These are </a:t>
            </a:r>
            <a:r>
              <a:rPr lang="en-US" i="1" dirty="0" smtClean="0"/>
              <a:t>monitored by computer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Think of Requirements Like This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dirty="0" smtClean="0"/>
              <a:t>I Don’t Think I should Have to…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See a requirement or policy you don’t think applies (or should apply) to you?  Some are easier to change than others:</a:t>
            </a:r>
          </a:p>
          <a:p>
            <a:pPr lvl="1"/>
            <a:r>
              <a:rPr lang="en-US" dirty="0" smtClean="0"/>
              <a:t>C&amp;I Policies:  Your adviser can approve change</a:t>
            </a:r>
          </a:p>
          <a:p>
            <a:pPr lvl="1"/>
            <a:r>
              <a:rPr lang="en-US" dirty="0" err="1" smtClean="0"/>
              <a:t>CoE</a:t>
            </a:r>
            <a:r>
              <a:rPr lang="en-US" dirty="0" smtClean="0"/>
              <a:t> policies:  Typically your adviser plus Area Chair, sometimes Assistant Dean (Marty Howell), can approve change</a:t>
            </a:r>
          </a:p>
          <a:p>
            <a:pPr lvl="1"/>
            <a:r>
              <a:rPr lang="en-US" dirty="0" smtClean="0"/>
              <a:t>Grad School policies:  Very difficult to </a:t>
            </a:r>
            <a:r>
              <a:rPr lang="en-US" i="1" dirty="0" smtClean="0"/>
              <a:t>change</a:t>
            </a:r>
            <a:r>
              <a:rPr lang="en-US" dirty="0" smtClean="0"/>
              <a:t>, but you can appeal for a </a:t>
            </a:r>
            <a:r>
              <a:rPr lang="en-US" i="1" dirty="0" smtClean="0"/>
              <a:t>waiver or exemption</a:t>
            </a:r>
            <a:r>
              <a:rPr lang="en-US" dirty="0" smtClean="0"/>
              <a:t> – check with OSS</a:t>
            </a:r>
          </a:p>
          <a:p>
            <a:pPr lvl="1"/>
            <a:r>
              <a:rPr lang="en-US" dirty="0" smtClean="0"/>
              <a:t>In any of these cases, it’s a good idea to </a:t>
            </a:r>
            <a:r>
              <a:rPr lang="en-US" i="1" dirty="0" smtClean="0"/>
              <a:t>document</a:t>
            </a:r>
            <a:r>
              <a:rPr lang="en-US" dirty="0" smtClean="0"/>
              <a:t> the change with a memo for your file 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Working with Your Adviser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Collaborative relationship, with respect from both sides for each other’s time, efforts</a:t>
            </a:r>
          </a:p>
          <a:p>
            <a:r>
              <a:rPr lang="en-US" dirty="0" smtClean="0"/>
              <a:t>Advisers have different styles:</a:t>
            </a:r>
          </a:p>
          <a:p>
            <a:pPr lvl="1"/>
            <a:r>
              <a:rPr lang="en-US" dirty="0"/>
              <a:t>S</a:t>
            </a:r>
            <a:r>
              <a:rPr lang="en-US" dirty="0" smtClean="0"/>
              <a:t>ome = very specific, very particular about what to take, how to work; others more relaxed</a:t>
            </a:r>
          </a:p>
          <a:p>
            <a:pPr lvl="1"/>
            <a:r>
              <a:rPr lang="en-US" dirty="0" smtClean="0"/>
              <a:t>Some = very knowledgeable about specific rules and requirements, others not (</a:t>
            </a:r>
            <a:r>
              <a:rPr lang="en-US" i="1" dirty="0" smtClean="0"/>
              <a:t>always check </a:t>
            </a:r>
            <a:r>
              <a:rPr lang="en-US" dirty="0" smtClean="0"/>
              <a:t>with 206 staff)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541</TotalTime>
  <Words>1384</Words>
  <Application>Microsoft Office PowerPoint</Application>
  <PresentationFormat>On-screen Show (4:3)</PresentationFormat>
  <Paragraphs>140</Paragraphs>
  <Slides>21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EDC&amp;I 505 Seminar in C&amp;I Autumn, 2011 MEd Orientation</vt:lpstr>
      <vt:lpstr>What Will We Do Here?</vt:lpstr>
      <vt:lpstr>Some General Points</vt:lpstr>
      <vt:lpstr>The Experimental Approach</vt:lpstr>
      <vt:lpstr>General Expectations</vt:lpstr>
      <vt:lpstr>C&amp;I, CoE and UW Policies</vt:lpstr>
      <vt:lpstr>Think of Requirements Like This</vt:lpstr>
      <vt:lpstr>I Don’t Think I should Have to…</vt:lpstr>
      <vt:lpstr>Working with Your Adviser</vt:lpstr>
      <vt:lpstr>When You Meet with Your Adviser…</vt:lpstr>
      <vt:lpstr>What if…</vt:lpstr>
      <vt:lpstr>How to Best Use Your Time with Your Adviser</vt:lpstr>
      <vt:lpstr>Ways Your Adviser Can Help You</vt:lpstr>
      <vt:lpstr>Adviser or 206 Miller Staff?</vt:lpstr>
      <vt:lpstr>And Remember…</vt:lpstr>
      <vt:lpstr>Program of Study</vt:lpstr>
      <vt:lpstr>Think About…</vt:lpstr>
      <vt:lpstr>Consider Doing…</vt:lpstr>
      <vt:lpstr>Unusual Possibilities</vt:lpstr>
      <vt:lpstr>For Next Time (Nov. 7)</vt:lpstr>
      <vt:lpstr>Questions?</vt:lpstr>
    </vt:vector>
  </TitlesOfParts>
  <Company>College of Education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EDC&amp;I 505 Seminar in C&amp;I Autumn, 2011 MEd Orientation</dc:title>
  <dc:creator>stkerr</dc:creator>
  <cp:lastModifiedBy>stkerr</cp:lastModifiedBy>
  <cp:revision>49</cp:revision>
  <dcterms:created xsi:type="dcterms:W3CDTF">2011-09-30T16:59:52Z</dcterms:created>
  <dcterms:modified xsi:type="dcterms:W3CDTF">2011-10-03T23:17:35Z</dcterms:modified>
</cp:coreProperties>
</file>